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6647-A843-4BEF-ADE5-18FCA1EE719A}" type="datetimeFigureOut">
              <a:rPr lang="pl-PL" smtClean="0"/>
              <a:t>03.10.2019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8AC4-CD78-4A2F-B21A-EBCF6DFF409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6647-A843-4BEF-ADE5-18FCA1EE719A}" type="datetimeFigureOut">
              <a:rPr lang="pl-PL" smtClean="0"/>
              <a:t>03.10.2019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8AC4-CD78-4A2F-B21A-EBCF6DFF409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6647-A843-4BEF-ADE5-18FCA1EE719A}" type="datetimeFigureOut">
              <a:rPr lang="pl-PL" smtClean="0"/>
              <a:t>03.10.2019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8AC4-CD78-4A2F-B21A-EBCF6DFF409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6647-A843-4BEF-ADE5-18FCA1EE719A}" type="datetimeFigureOut">
              <a:rPr lang="pl-PL" smtClean="0"/>
              <a:t>03.10.2019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8AC4-CD78-4A2F-B21A-EBCF6DFF409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6647-A843-4BEF-ADE5-18FCA1EE719A}" type="datetimeFigureOut">
              <a:rPr lang="pl-PL" smtClean="0"/>
              <a:t>03.10.2019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8AC4-CD78-4A2F-B21A-EBCF6DFF409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6647-A843-4BEF-ADE5-18FCA1EE719A}" type="datetimeFigureOut">
              <a:rPr lang="pl-PL" smtClean="0"/>
              <a:t>03.10.2019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8AC4-CD78-4A2F-B21A-EBCF6DFF409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6647-A843-4BEF-ADE5-18FCA1EE719A}" type="datetimeFigureOut">
              <a:rPr lang="pl-PL" smtClean="0"/>
              <a:t>03.10.2019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8AC4-CD78-4A2F-B21A-EBCF6DFF409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6647-A843-4BEF-ADE5-18FCA1EE719A}" type="datetimeFigureOut">
              <a:rPr lang="pl-PL" smtClean="0"/>
              <a:t>03.10.2019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8AC4-CD78-4A2F-B21A-EBCF6DFF409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6647-A843-4BEF-ADE5-18FCA1EE719A}" type="datetimeFigureOut">
              <a:rPr lang="pl-PL" smtClean="0"/>
              <a:t>03.10.2019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8AC4-CD78-4A2F-B21A-EBCF6DFF409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6647-A843-4BEF-ADE5-18FCA1EE719A}" type="datetimeFigureOut">
              <a:rPr lang="pl-PL" smtClean="0"/>
              <a:t>03.10.2019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8AC4-CD78-4A2F-B21A-EBCF6DFF409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46647-A843-4BEF-ADE5-18FCA1EE719A}" type="datetimeFigureOut">
              <a:rPr lang="pl-PL" smtClean="0"/>
              <a:t>03.10.2019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8AC4-CD78-4A2F-B21A-EBCF6DFF409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46647-A843-4BEF-ADE5-18FCA1EE719A}" type="datetimeFigureOut">
              <a:rPr lang="pl-PL" smtClean="0"/>
              <a:t>03.10.2019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8AC4-CD78-4A2F-B21A-EBCF6DFF4090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idx="4294967295"/>
          </p:nvPr>
        </p:nvSpPr>
        <p:spPr>
          <a:xfrm>
            <a:off x="0" y="1628800"/>
            <a:ext cx="9144000" cy="3672408"/>
          </a:xfrm>
        </p:spPr>
        <p:txBody>
          <a:bodyPr>
            <a:normAutofit/>
          </a:bodyPr>
          <a:lstStyle/>
          <a:p>
            <a:r>
              <a:rPr lang="pl-PL" dirty="0" smtClean="0"/>
              <a:t>Kluczowe Wskaźniki Efektywności (KPI) </a:t>
            </a:r>
            <a:br>
              <a:rPr lang="pl-PL" dirty="0" smtClean="0"/>
            </a:br>
            <a:r>
              <a:rPr lang="pl-PL" dirty="0" smtClean="0"/>
              <a:t>dla </a:t>
            </a:r>
            <a:br>
              <a:rPr lang="pl-PL" dirty="0" smtClean="0"/>
            </a:br>
            <a:r>
              <a:rPr lang="pl-PL" dirty="0" smtClean="0"/>
              <a:t>Inteligentnych Systemów Transportowych (ITS)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KPI dla ITS </a:t>
            </a:r>
            <a:br>
              <a:rPr lang="pl-PL" b="1" dirty="0" smtClean="0"/>
            </a:br>
            <a:r>
              <a:rPr lang="pl-PL" sz="3100" dirty="0" smtClean="0"/>
              <a:t>(systemów zarządzania ruchem), </a:t>
            </a:r>
            <a:br>
              <a:rPr lang="pl-PL" sz="3100" dirty="0" smtClean="0"/>
            </a:br>
            <a:r>
              <a:rPr lang="pl-PL" sz="3100" dirty="0" smtClean="0"/>
              <a:t>proponowane przez prof</a:t>
            </a:r>
            <a:r>
              <a:rPr lang="pl-PL" sz="3100" dirty="0"/>
              <a:t>. </a:t>
            </a:r>
            <a:r>
              <a:rPr lang="pl-PL" sz="3100" dirty="0" err="1" smtClean="0"/>
              <a:t>O.Wyszomirskiego</a:t>
            </a:r>
            <a:r>
              <a:rPr lang="pl-PL" sz="3100" dirty="0" smtClean="0"/>
              <a:t> </a:t>
            </a:r>
            <a:r>
              <a:rPr lang="pl-PL" sz="3100" dirty="0"/>
              <a:t>i </a:t>
            </a:r>
            <a:r>
              <a:rPr lang="pl-PL" sz="3100" dirty="0" err="1"/>
              <a:t>dr.K.Grzelca</a:t>
            </a:r>
            <a:r>
              <a:rPr lang="pl-PL" sz="3100" dirty="0" smtClean="0"/>
              <a:t> 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760640"/>
          </a:xfrm>
        </p:spPr>
        <p:txBody>
          <a:bodyPr>
            <a:normAutofit fontScale="32500" lnSpcReduction="20000"/>
          </a:bodyPr>
          <a:lstStyle/>
          <a:p>
            <a:pPr marL="514350" indent="-514350" fontAlgn="ctr">
              <a:buFont typeface="+mj-lt"/>
              <a:buAutoNum type="arabicPeriod"/>
            </a:pPr>
            <a:r>
              <a:rPr lang="pl-PL" sz="6200" dirty="0"/>
              <a:t>koszty budowy i wdrożenia systemu;</a:t>
            </a:r>
          </a:p>
          <a:p>
            <a:pPr marL="514350" indent="-514350" fontAlgn="ctr">
              <a:buFont typeface="+mj-lt"/>
              <a:buAutoNum type="arabicPeriod"/>
            </a:pPr>
            <a:r>
              <a:rPr lang="pl-PL" sz="6200" dirty="0"/>
              <a:t>czas budowy i wdrożenia systemu;</a:t>
            </a:r>
          </a:p>
          <a:p>
            <a:pPr marL="514350" indent="-514350" fontAlgn="ctr">
              <a:buFont typeface="+mj-lt"/>
              <a:buAutoNum type="arabicPeriod"/>
            </a:pPr>
            <a:r>
              <a:rPr lang="pl-PL" sz="6200" dirty="0"/>
              <a:t>zmiana przepustowości dróg i skrzyżowań;</a:t>
            </a:r>
          </a:p>
          <a:p>
            <a:pPr marL="514350" indent="-514350" fontAlgn="ctr">
              <a:buFont typeface="+mj-lt"/>
              <a:buAutoNum type="arabicPeriod"/>
            </a:pPr>
            <a:r>
              <a:rPr lang="pl-PL" sz="6200" dirty="0"/>
              <a:t>przychody z opłat parkingowych i innych ograniczeń dla samochodów osobowych;</a:t>
            </a:r>
          </a:p>
          <a:p>
            <a:pPr marL="514350" indent="-514350" fontAlgn="ctr">
              <a:buFont typeface="+mj-lt"/>
              <a:buAutoNum type="arabicPeriod"/>
            </a:pPr>
            <a:r>
              <a:rPr lang="pl-PL" sz="6200" dirty="0"/>
              <a:t>zmniejszenie liczby pojazdów w wybranych obszarach (poza transportem zbiorowym);</a:t>
            </a:r>
          </a:p>
          <a:p>
            <a:pPr marL="514350" indent="-514350" fontAlgn="ctr">
              <a:buFont typeface="+mj-lt"/>
              <a:buAutoNum type="arabicPeriod"/>
            </a:pPr>
            <a:r>
              <a:rPr lang="pl-PL" sz="6200" dirty="0"/>
              <a:t>zmiana prędkości pojazdów na odcinkach objętych ITS, w tym komunikacyjnej pojazdów transportu zbiorowego;</a:t>
            </a:r>
          </a:p>
          <a:p>
            <a:pPr marL="514350" indent="-514350" fontAlgn="ctr">
              <a:buFont typeface="+mj-lt"/>
              <a:buAutoNum type="arabicPeriod"/>
            </a:pPr>
            <a:r>
              <a:rPr lang="pl-PL" sz="6200" dirty="0"/>
              <a:t>zmiana międzyprzystankowych czasów jazdy pojazdów transportu zbiorowego;</a:t>
            </a:r>
          </a:p>
          <a:p>
            <a:pPr marL="514350" indent="-514350" fontAlgn="ctr">
              <a:buFont typeface="+mj-lt"/>
              <a:buAutoNum type="arabicPeriod"/>
            </a:pPr>
            <a:r>
              <a:rPr lang="pl-PL" sz="6200" dirty="0"/>
              <a:t>zmiana kosztów wypadków;</a:t>
            </a:r>
          </a:p>
          <a:p>
            <a:pPr marL="514350" indent="-514350" fontAlgn="ctr">
              <a:buFont typeface="+mj-lt"/>
              <a:buAutoNum type="arabicPeriod"/>
            </a:pPr>
            <a:r>
              <a:rPr lang="pl-PL" sz="6200" dirty="0"/>
              <a:t>zmiana udziału transportu </a:t>
            </a:r>
            <a:r>
              <a:rPr lang="pl-PL" sz="6200" dirty="0" smtClean="0"/>
              <a:t>zbiorowego, </a:t>
            </a:r>
            <a:r>
              <a:rPr lang="pl-PL" sz="6200" dirty="0"/>
              <a:t>rowerów i podróży pieszych w przewozach;</a:t>
            </a:r>
          </a:p>
          <a:p>
            <a:pPr marL="514350" indent="-514350" fontAlgn="ctr">
              <a:buFont typeface="+mj-lt"/>
              <a:buAutoNum type="arabicPeriod"/>
            </a:pPr>
            <a:r>
              <a:rPr lang="pl-PL" sz="6200" dirty="0"/>
              <a:t>odczuwalna (subiektywna, wynikająca z ankiet) ocena zmian warunków podróży </a:t>
            </a:r>
            <a:r>
              <a:rPr lang="pl-PL" sz="6200" dirty="0" smtClean="0"/>
              <a:t/>
            </a:r>
            <a:br>
              <a:rPr lang="pl-PL" sz="6200" dirty="0" smtClean="0"/>
            </a:br>
            <a:r>
              <a:rPr lang="pl-PL" sz="6200" dirty="0" smtClean="0"/>
              <a:t>(</a:t>
            </a:r>
            <a:r>
              <a:rPr lang="pl-PL" sz="6200" dirty="0"/>
              <a:t>w tym </a:t>
            </a:r>
            <a:r>
              <a:rPr lang="pl-PL" sz="6200" dirty="0" smtClean="0"/>
              <a:t>zwłaszcza czasu</a:t>
            </a:r>
            <a:r>
              <a:rPr lang="pl-PL" sz="6200" dirty="0"/>
              <a:t>) kierowców samochodów osobowych, kierowców pojazdów transportu zbiorowego, pasażerów transportu zbiorowego </a:t>
            </a:r>
            <a:r>
              <a:rPr lang="pl-PL" sz="6200" dirty="0" smtClean="0"/>
              <a:t> (</a:t>
            </a:r>
            <a:r>
              <a:rPr lang="pl-PL" sz="6200" dirty="0" err="1" smtClean="0"/>
              <a:t>tz</a:t>
            </a:r>
            <a:r>
              <a:rPr lang="pl-PL" sz="6200" dirty="0" smtClean="0"/>
              <a:t>) i </a:t>
            </a:r>
            <a:r>
              <a:rPr lang="pl-PL" sz="6200" dirty="0"/>
              <a:t>rowerzystów;</a:t>
            </a:r>
          </a:p>
          <a:p>
            <a:pPr marL="514350" indent="-514350" fontAlgn="ctr">
              <a:buFont typeface="+mj-lt"/>
              <a:buAutoNum type="arabicPeriod"/>
            </a:pPr>
            <a:r>
              <a:rPr lang="pl-PL" sz="6200" dirty="0"/>
              <a:t>liczba skrzyżowań z sygnalizacją świetlną z funkcja priorytetu dla pojazdów </a:t>
            </a:r>
            <a:r>
              <a:rPr lang="pl-PL" sz="6200" dirty="0" err="1" smtClean="0"/>
              <a:t>tz</a:t>
            </a:r>
            <a:r>
              <a:rPr lang="pl-PL" sz="6200" dirty="0" smtClean="0"/>
              <a:t>. </a:t>
            </a:r>
            <a:endParaRPr lang="pl-PL" sz="6200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988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"/>
            <a:ext cx="9144000" cy="1556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b="1" dirty="0" smtClean="0"/>
              <a:t>Zalecana lista KPI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dirty="0" smtClean="0"/>
              <a:t>wg podręcznika CUPT „Zasady wdrażania ITS”</a:t>
            </a:r>
            <a:br>
              <a:rPr lang="pl-PL" dirty="0" smtClean="0"/>
            </a:br>
            <a:r>
              <a:rPr lang="pl-PL" sz="2800" dirty="0" smtClean="0"/>
              <a:t>(na podstawie opracowania AECOM dla DG </a:t>
            </a:r>
            <a:r>
              <a:rPr lang="pl-PL" sz="2800" dirty="0" err="1" smtClean="0"/>
              <a:t>Move</a:t>
            </a:r>
            <a:r>
              <a:rPr lang="pl-PL" sz="2800" dirty="0" smtClean="0"/>
              <a:t> UE, 2015)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179512" y="2348880"/>
            <a:ext cx="89644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/>
              <a:t>Wskaźniki </a:t>
            </a:r>
            <a:r>
              <a:rPr lang="pl-PL" sz="2000" dirty="0"/>
              <a:t>efektywności wdrożenia</a:t>
            </a:r>
          </a:p>
          <a:p>
            <a:r>
              <a:rPr lang="pl-PL" sz="2000" dirty="0"/>
              <a:t>1) Długość i % sieci transportowo-drogowej objętych serwisami internetowymi lub usługami oferującymi informacje o ruchu i podróży z podziałem na:</a:t>
            </a:r>
          </a:p>
          <a:p>
            <a:pPr lvl="1"/>
            <a:r>
              <a:rPr lang="pl-PL" dirty="0"/>
              <a:t>a) informacje turystyczne;</a:t>
            </a:r>
          </a:p>
          <a:p>
            <a:pPr lvl="1"/>
            <a:r>
              <a:rPr lang="pl-PL" dirty="0"/>
              <a:t>b) informacje o ruchu drogowym;</a:t>
            </a:r>
          </a:p>
          <a:p>
            <a:pPr lvl="1"/>
            <a:r>
              <a:rPr lang="pl-PL" dirty="0"/>
              <a:t>c) zintegrowane informacje o ruchu i podróży;</a:t>
            </a:r>
          </a:p>
          <a:p>
            <a:pPr lvl="1"/>
            <a:r>
              <a:rPr lang="pl-PL" dirty="0"/>
              <a:t>d) informacje szczegółowe dotyczące przewozu ładunków.</a:t>
            </a:r>
          </a:p>
          <a:p>
            <a:r>
              <a:rPr lang="pl-PL" sz="2000" dirty="0"/>
              <a:t>2) Liczba i % przystanków komunikacji miejskiej, na których udostępniana jest podróżującym dynamiczna informacja o podróży, w miarę możliwości oddzielnie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pl-PL" sz="2000" dirty="0" smtClean="0"/>
              <a:t>w </a:t>
            </a:r>
            <a:r>
              <a:rPr lang="pl-PL" sz="2000" dirty="0"/>
              <a:t>zależności od środka transportu publicznego.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251520" y="188640"/>
            <a:ext cx="8892480" cy="666936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pl-PL" sz="4200" dirty="0" smtClean="0"/>
              <a:t>3) Długość i % sieci drogowej objętych osobno:</a:t>
            </a:r>
          </a:p>
          <a:p>
            <a:pPr lvl="1">
              <a:buNone/>
            </a:pPr>
            <a:r>
              <a:rPr lang="pl-PL" sz="3800" dirty="0" smtClean="0"/>
              <a:t>a) infrastrukturą zbierania informacji;</a:t>
            </a:r>
          </a:p>
          <a:p>
            <a:pPr lvl="1">
              <a:buNone/>
            </a:pPr>
            <a:r>
              <a:rPr lang="pl-PL" sz="3800" dirty="0" smtClean="0"/>
              <a:t>b) usługą informacji o ruchu drogowym;</a:t>
            </a:r>
          </a:p>
          <a:p>
            <a:pPr lvl="1">
              <a:buNone/>
            </a:pPr>
            <a:r>
              <a:rPr lang="pl-PL" sz="3800" dirty="0" smtClean="0"/>
              <a:t>c) planami zarządzania ruchem drogowym, w tym </a:t>
            </a:r>
            <a:r>
              <a:rPr lang="pl-PL" sz="3800" dirty="0" err="1" smtClean="0"/>
              <a:t>transgranicznym</a:t>
            </a:r>
            <a:r>
              <a:rPr lang="pl-PL" sz="3800" dirty="0" smtClean="0"/>
              <a:t>;</a:t>
            </a:r>
          </a:p>
          <a:p>
            <a:pPr lvl="1">
              <a:buNone/>
            </a:pPr>
            <a:r>
              <a:rPr lang="pl-PL" sz="3800" dirty="0" smtClean="0"/>
              <a:t>d) środkami/urządzeniami do zarządzania i sterowania ruchem;</a:t>
            </a:r>
          </a:p>
          <a:p>
            <a:pPr lvl="1">
              <a:buNone/>
            </a:pPr>
            <a:r>
              <a:rPr lang="pl-PL" sz="3800" dirty="0" smtClean="0"/>
              <a:t>e) infrastrukturą lub wyposażeniem umożliwiającym usługi </a:t>
            </a:r>
            <a:r>
              <a:rPr lang="pl-PL" sz="3800" dirty="0" err="1" smtClean="0"/>
              <a:t>C-ITS</a:t>
            </a:r>
            <a:r>
              <a:rPr lang="pl-PL" sz="3800" dirty="0" smtClean="0"/>
              <a:t>;</a:t>
            </a:r>
          </a:p>
          <a:p>
            <a:pPr lvl="1">
              <a:buNone/>
            </a:pPr>
            <a:r>
              <a:rPr lang="pl-PL" sz="3800" dirty="0" smtClean="0"/>
              <a:t>f) usługami poprawiającymi bezpieczeństwo niepełnosprawnych i szczególnie zagrożonych uczestników ruchu drogowego.</a:t>
            </a:r>
          </a:p>
          <a:p>
            <a:pPr>
              <a:buNone/>
            </a:pPr>
            <a:r>
              <a:rPr lang="pl-PL" sz="4200" dirty="0" smtClean="0"/>
              <a:t>4) Liczba i % skrzyżowań sterowanych w sposób adaptacyjny lub z ustalaniem priorytetów,</a:t>
            </a:r>
          </a:p>
          <a:p>
            <a:pPr>
              <a:buNone/>
            </a:pPr>
            <a:r>
              <a:rPr lang="pl-PL" sz="4200" dirty="0" smtClean="0"/>
              <a:t>5) Długość i % sieci drogowej objętej wykrywaniem i zarządzaniem zdarzeniami,</a:t>
            </a:r>
          </a:p>
          <a:p>
            <a:pPr>
              <a:buNone/>
            </a:pPr>
            <a:r>
              <a:rPr lang="pl-PL" sz="4200" dirty="0" smtClean="0"/>
              <a:t>6) Długość i % sieci drogowej pokrytej automatyczną detekcją/kontrolą prędkości.</a:t>
            </a:r>
            <a:endParaRPr lang="pl-PL" sz="3800" dirty="0" smtClean="0"/>
          </a:p>
          <a:p>
            <a:pPr>
              <a:buNone/>
            </a:pPr>
            <a:r>
              <a:rPr lang="pl-PL" sz="4200" dirty="0" smtClean="0"/>
              <a:t>7) Zapewnienie inteligentnych usług w krajowej sieci </a:t>
            </a:r>
            <a:r>
              <a:rPr lang="pl-PL" sz="4200" dirty="0" err="1" smtClean="0"/>
              <a:t>TENT-T</a:t>
            </a:r>
            <a:r>
              <a:rPr lang="pl-PL" sz="4200" dirty="0" smtClean="0"/>
              <a:t> zgodnie z rozporządzeniami delegowanymi do Dyrektywy ITS:</a:t>
            </a:r>
          </a:p>
          <a:p>
            <a:pPr lvl="1">
              <a:buNone/>
            </a:pPr>
            <a:r>
              <a:rPr lang="pl-PL" sz="3800" dirty="0" smtClean="0"/>
              <a:t>a) długość i % sieci </a:t>
            </a:r>
            <a:r>
              <a:rPr lang="pl-PL" sz="3800" dirty="0" err="1" smtClean="0"/>
              <a:t>TEN-T</a:t>
            </a:r>
            <a:r>
              <a:rPr lang="pl-PL" sz="3800" dirty="0" smtClean="0"/>
              <a:t> objętej usługami informacji o ruchu w czasie rzeczywistym (rozporządzenie delegowane 960/2015);</a:t>
            </a:r>
          </a:p>
          <a:p>
            <a:pPr lvl="1">
              <a:buNone/>
            </a:pPr>
            <a:r>
              <a:rPr lang="pl-PL" sz="3800" dirty="0" smtClean="0"/>
              <a:t>b) długość i % sieci </a:t>
            </a:r>
            <a:r>
              <a:rPr lang="pl-PL" sz="3800" dirty="0" err="1" smtClean="0"/>
              <a:t>TEN-T</a:t>
            </a:r>
            <a:r>
              <a:rPr lang="pl-PL" sz="3800" dirty="0" smtClean="0"/>
              <a:t> objętej usługami informacyjnymi o bezpiecznych i chronionych parkingach dla samochodów ciężarowych i pojazdów użytkowych (rozporządzenie delegowane 885/2013);</a:t>
            </a:r>
          </a:p>
          <a:p>
            <a:pPr lvl="1">
              <a:buNone/>
            </a:pPr>
            <a:r>
              <a:rPr lang="pl-PL" sz="3800" dirty="0" smtClean="0"/>
              <a:t>c) długość i % sieci </a:t>
            </a:r>
            <a:r>
              <a:rPr lang="pl-PL" sz="3800" dirty="0" err="1" smtClean="0"/>
              <a:t>TEN-T</a:t>
            </a:r>
            <a:r>
              <a:rPr lang="pl-PL" sz="3800" dirty="0" smtClean="0"/>
              <a:t> objętych bezpłatnymi serwisami informacyjnymi o ruchu związanych z bezpieczeństwem drogowym (rozporządzenie delegowane 886/2013).</a:t>
            </a:r>
          </a:p>
          <a:p>
            <a:pPr>
              <a:buNone/>
            </a:pPr>
            <a:r>
              <a:rPr lang="pl-PL" sz="4200" dirty="0" smtClean="0"/>
              <a:t>8) Liczba i % nowych pojazdów wyposażonych w elementy umożliwiające korzystanie z inteligentnych usług (np. </a:t>
            </a:r>
            <a:r>
              <a:rPr lang="pl-PL" sz="4200" dirty="0" err="1" smtClean="0"/>
              <a:t>eCall</a:t>
            </a:r>
            <a:r>
              <a:rPr lang="pl-PL" sz="4200" dirty="0" smtClean="0"/>
              <a:t>, V2V, V2I itp.)</a:t>
            </a:r>
          </a:p>
          <a:p>
            <a:pPr>
              <a:buNone/>
            </a:pPr>
            <a:endParaRPr lang="pl-PL" sz="3300" dirty="0" smtClean="0"/>
          </a:p>
          <a:p>
            <a:pPr>
              <a:buNone/>
            </a:pPr>
            <a:r>
              <a:rPr lang="pl-PL" sz="3300" dirty="0" smtClean="0"/>
              <a:t>Uwaga: wartości wskaźników raportuje się, jeżeli to możliwe, oddzielnie według rodzaju drogi</a:t>
            </a:r>
          </a:p>
          <a:p>
            <a:endParaRPr lang="pl-PL" sz="33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395536" y="620688"/>
            <a:ext cx="8229600" cy="576064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sz="3600" dirty="0"/>
              <a:t>Wskaźniki korzyści:</a:t>
            </a:r>
          </a:p>
          <a:p>
            <a:pPr>
              <a:buNone/>
            </a:pPr>
            <a:r>
              <a:rPr lang="pl-PL" sz="3600" dirty="0"/>
              <a:t>1) Zmiana czasu podróży w godzinach szczytu na trasach, w których został wdrożony ITS, raportowana według typu pojazdu, tam gdzie jest to możliwe.</a:t>
            </a:r>
          </a:p>
          <a:p>
            <a:pPr>
              <a:buNone/>
            </a:pPr>
            <a:r>
              <a:rPr lang="pl-PL" sz="3600" dirty="0"/>
              <a:t>2) Zmiana w % przepływu ruchu w godzinach szczytu na trasach, na których został wdrożony ITS, raportowana według typu pojazdu, tam gdzie jest to możliwe.</a:t>
            </a:r>
          </a:p>
          <a:p>
            <a:pPr>
              <a:buNone/>
            </a:pPr>
            <a:r>
              <a:rPr lang="pl-PL" sz="3600" dirty="0"/>
              <a:t>3) Zmiana w % zmienności czasu podróży na trasach, na których został wdrożony ITS, mierzona współczynnikiem wariancji, raportowana według typu pojazdu, tam gdzie jest to możliwe.</a:t>
            </a:r>
          </a:p>
          <a:p>
            <a:pPr>
              <a:buNone/>
            </a:pPr>
            <a:r>
              <a:rPr lang="pl-PL" sz="3600" dirty="0"/>
              <a:t>4) Zmiana w % udziału środków transportu w korytarzach, w których został wdrożony ITS, raportowana dla każdego środka transportu (multimodalność).</a:t>
            </a:r>
          </a:p>
          <a:p>
            <a:pPr>
              <a:buNone/>
            </a:pPr>
            <a:r>
              <a:rPr lang="pl-PL" sz="3600" dirty="0"/>
              <a:t>5) Zmiana w % liczby zgłoszonych wypadków wzdłuż tras, na których został wdrożony ITS, w miarę możliwości według kategorii wypadków.</a:t>
            </a:r>
          </a:p>
          <a:p>
            <a:pPr>
              <a:buNone/>
            </a:pPr>
            <a:r>
              <a:rPr lang="pl-PL" sz="3600" dirty="0"/>
              <a:t>6) Zmiana w % rocznej emisji CO2 na trasach, na których został wdrożony ITS.</a:t>
            </a:r>
          </a:p>
          <a:p>
            <a:pPr>
              <a:buNone/>
            </a:pPr>
            <a:r>
              <a:rPr lang="pl-PL" sz="3600" dirty="0"/>
              <a:t>7) Czas między rozpoczęciem wywołania </a:t>
            </a:r>
            <a:r>
              <a:rPr lang="pl-PL" sz="3600" dirty="0" err="1"/>
              <a:t>eCall</a:t>
            </a:r>
            <a:r>
              <a:rPr lang="pl-PL" sz="3600" dirty="0"/>
              <a:t> (112) a prezentacją zawartości komunikatu MSD (ang. </a:t>
            </a:r>
            <a:r>
              <a:rPr lang="pl-PL" sz="3600" i="1" dirty="0"/>
              <a:t>Minimum Set of Data</a:t>
            </a:r>
            <a:r>
              <a:rPr lang="pl-PL" sz="3600" dirty="0"/>
              <a:t>), w sposób zrozumiały, na panelu operatora w centrum ratownictwa.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604</Words>
  <Application>Microsoft Office PowerPoint</Application>
  <PresentationFormat>Pokaz na ekranie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Kluczowe Wskaźniki Efektywności (KPI)  dla  Inteligentnych Systemów Transportowych (ITS)</vt:lpstr>
      <vt:lpstr>KPI dla ITS  (systemów zarządzania ruchem),  proponowane przez prof. O.Wyszomirskiego i dr.K.Grzelca </vt:lpstr>
      <vt:lpstr> </vt:lpstr>
      <vt:lpstr>Slajd 4</vt:lpstr>
      <vt:lpstr>Slajd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Kluczowe Wskaźniki Efektywności (KPI)  dla  Inteligentnych Systemów Transportowych (ITS)</dc:title>
  <dc:creator>Użytkownik systemu Windows</dc:creator>
  <cp:lastModifiedBy>Użytkownik systemu Windows</cp:lastModifiedBy>
  <cp:revision>6</cp:revision>
  <dcterms:created xsi:type="dcterms:W3CDTF">2019-10-03T16:25:18Z</dcterms:created>
  <dcterms:modified xsi:type="dcterms:W3CDTF">2019-10-03T17:02:01Z</dcterms:modified>
</cp:coreProperties>
</file>